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ADB7A-7939-41AB-8887-8765DBDB37F9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6BB9A-900B-490C-AC4B-AF6ABD21485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571604" y="1142984"/>
            <a:ext cx="70009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……..</a:t>
            </a:r>
            <a:endParaRPr lang="th-TH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รูปภาพ 2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143248"/>
            <a:ext cx="4143404" cy="2782432"/>
          </a:xfrm>
          <a:prstGeom prst="rect">
            <a:avLst/>
          </a:prstGeom>
        </p:spPr>
      </p:pic>
      <p:pic>
        <p:nvPicPr>
          <p:cNvPr id="5" name="รูปภาพ 4" descr="imagesCA0MVX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143248"/>
            <a:ext cx="3857652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ฝ่ายขายและการตลาด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วางแผนประชาสัมพันธ์และโปรโมทรีสอร์ท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</a:rPr>
              <a:t>จัดการวางแผนโปรโมชั่น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7…..</a:t>
            </a:r>
            <a:endParaRPr lang="th-TH" dirty="0"/>
          </a:p>
        </p:txBody>
      </p:sp>
      <p:sp>
        <p:nvSpPr>
          <p:cNvPr id="8" name="Rounded Rectangle 7"/>
          <p:cNvSpPr/>
          <p:nvPr/>
        </p:nvSpPr>
        <p:spPr>
          <a:xfrm>
            <a:off x="285720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ฝ่ายบริหาร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57356" y="235743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แนวทางการดำเนินงานของรีสอร์ท</a:t>
            </a:r>
            <a:endParaRPr lang="th-TH" sz="20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643570" y="357187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15008" y="242886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แผนการขายและการตลาด ,โปรโมชั่น</a:t>
            </a:r>
            <a:endParaRPr lang="th-TH" sz="2000" dirty="0"/>
          </a:p>
        </p:txBody>
      </p:sp>
      <p:cxnSp>
        <p:nvCxnSpPr>
          <p:cNvPr id="20" name="Straight Arrow Connector 19"/>
          <p:cNvCxnSpPr>
            <a:stCxn id="8" idx="3"/>
          </p:cNvCxnSpPr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428992" y="2714620"/>
            <a:ext cx="2214578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ฝ่ายจัดซื้อ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จัดซื้อวัตถุดิบตามคำสั่งซื้อ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8…..</a:t>
            </a:r>
            <a:endParaRPr lang="th-TH" dirty="0"/>
          </a:p>
        </p:txBody>
      </p:sp>
      <p:sp>
        <p:nvSpPr>
          <p:cNvPr id="12" name="Rounded Rectangle 11"/>
          <p:cNvSpPr/>
          <p:nvPr/>
        </p:nvSpPr>
        <p:spPr>
          <a:xfrm>
            <a:off x="285720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ฝ่ายซ่อมบำรุง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cxnSp>
        <p:nvCxnSpPr>
          <p:cNvPr id="14" name="Straight Arrow Connector 13"/>
          <p:cNvCxnSpPr>
            <a:stCxn id="12" idx="3"/>
          </p:cNvCxnSpPr>
          <p:nvPr/>
        </p:nvCxnSpPr>
        <p:spPr>
          <a:xfrm>
            <a:off x="1973018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572132" y="3429000"/>
            <a:ext cx="14559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57356" y="235743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วัตถุดิบที่ขาด</a:t>
            </a:r>
            <a:endParaRPr lang="th-TH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235743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ค่าใช้จ่ายในการซื้อวัตถุดิบ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9"/>
          <p:cNvSpPr/>
          <p:nvPr/>
        </p:nvSpPr>
        <p:spPr>
          <a:xfrm>
            <a:off x="3563888" y="2420888"/>
            <a:ext cx="115212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ฝ่ายบัญชี</a:t>
            </a:r>
          </a:p>
        </p:txBody>
      </p:sp>
      <p:sp>
        <p:nvSpPr>
          <p:cNvPr id="7" name="Rounded Rectangle 9"/>
          <p:cNvSpPr/>
          <p:nvPr/>
        </p:nvSpPr>
        <p:spPr>
          <a:xfrm>
            <a:off x="3275856" y="764704"/>
            <a:ext cx="1224136" cy="86409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ฝ่ายขายและการตลาด</a:t>
            </a:r>
          </a:p>
        </p:txBody>
      </p:sp>
      <p:sp>
        <p:nvSpPr>
          <p:cNvPr id="8" name="Rounded Rectangle 9"/>
          <p:cNvSpPr/>
          <p:nvPr/>
        </p:nvSpPr>
        <p:spPr>
          <a:xfrm>
            <a:off x="4860032" y="1412776"/>
            <a:ext cx="1008112" cy="64807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bg1"/>
                </a:solidFill>
              </a:rPr>
              <a:t>ฝ่ายบริหาร</a:t>
            </a:r>
          </a:p>
        </p:txBody>
      </p:sp>
      <p:sp>
        <p:nvSpPr>
          <p:cNvPr id="9" name="Rounded Rectangle 9"/>
          <p:cNvSpPr/>
          <p:nvPr/>
        </p:nvSpPr>
        <p:spPr>
          <a:xfrm>
            <a:off x="6660232" y="3717032"/>
            <a:ext cx="1008112" cy="64807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ฝ่ายจัดซื้อ</a:t>
            </a:r>
            <a:endParaRPr lang="th-TH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691680" y="2348880"/>
            <a:ext cx="1296144" cy="7920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ฝ่ายต้อนรับ/แคชเชียร์</a:t>
            </a:r>
          </a:p>
        </p:txBody>
      </p:sp>
      <p:sp>
        <p:nvSpPr>
          <p:cNvPr id="11" name="Rounded Rectangle 9"/>
          <p:cNvSpPr/>
          <p:nvPr/>
        </p:nvSpPr>
        <p:spPr>
          <a:xfrm>
            <a:off x="1547664" y="5013176"/>
            <a:ext cx="1080120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ฝ่ายอาหาร</a:t>
            </a:r>
          </a:p>
        </p:txBody>
      </p:sp>
      <p:sp>
        <p:nvSpPr>
          <p:cNvPr id="12" name="Rounded Rectangle 9"/>
          <p:cNvSpPr/>
          <p:nvPr/>
        </p:nvSpPr>
        <p:spPr>
          <a:xfrm>
            <a:off x="2627784" y="3717032"/>
            <a:ext cx="1584176" cy="936104"/>
          </a:xfrm>
          <a:prstGeom prst="roundRect">
            <a:avLst/>
          </a:prstGeom>
          <a:solidFill>
            <a:srgbClr val="1A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ฝ่ายแม่บ้านและรักษาความปลอดภัย</a:t>
            </a:r>
          </a:p>
        </p:txBody>
      </p:sp>
      <p:sp>
        <p:nvSpPr>
          <p:cNvPr id="13" name="Rounded Rectangle 9"/>
          <p:cNvSpPr/>
          <p:nvPr/>
        </p:nvSpPr>
        <p:spPr>
          <a:xfrm>
            <a:off x="4788024" y="3717032"/>
            <a:ext cx="1224136" cy="7920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ysClr val="windowText" lastClr="000000"/>
                </a:solidFill>
              </a:rPr>
              <a:t>ฝ่ายซ่อมบำรุง</a:t>
            </a:r>
          </a:p>
        </p:txBody>
      </p:sp>
      <p:sp>
        <p:nvSpPr>
          <p:cNvPr id="14" name="Rectangle 9"/>
          <p:cNvSpPr/>
          <p:nvPr/>
        </p:nvSpPr>
        <p:spPr>
          <a:xfrm>
            <a:off x="395536" y="2060848"/>
            <a:ext cx="720080" cy="15619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ลูกค้า</a:t>
            </a:r>
            <a:endParaRPr lang="th-TH" sz="2000" dirty="0"/>
          </a:p>
        </p:txBody>
      </p:sp>
      <p:sp>
        <p:nvSpPr>
          <p:cNvPr id="15" name="Rectangle 25"/>
          <p:cNvSpPr/>
          <p:nvPr/>
        </p:nvSpPr>
        <p:spPr>
          <a:xfrm>
            <a:off x="6516216" y="1484784"/>
            <a:ext cx="2016224" cy="4274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      ฐานข้อมูลแผน</a:t>
            </a:r>
            <a:endParaRPr lang="th-TH" sz="2000" dirty="0"/>
          </a:p>
        </p:txBody>
      </p:sp>
      <p:sp>
        <p:nvSpPr>
          <p:cNvPr id="16" name="Rectangle 8"/>
          <p:cNvSpPr/>
          <p:nvPr/>
        </p:nvSpPr>
        <p:spPr>
          <a:xfrm>
            <a:off x="5364088" y="2564904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  <p:cxnSp>
        <p:nvCxnSpPr>
          <p:cNvPr id="18" name="ตัวเชื่อมต่อตรง 17"/>
          <p:cNvCxnSpPr/>
          <p:nvPr/>
        </p:nvCxnSpPr>
        <p:spPr>
          <a:xfrm rot="5400000">
            <a:off x="5508104" y="278092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rot="5400000">
            <a:off x="6660232" y="170080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8"/>
          <p:cNvSpPr/>
          <p:nvPr/>
        </p:nvSpPr>
        <p:spPr>
          <a:xfrm>
            <a:off x="5508104" y="5013176"/>
            <a:ext cx="1872208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วัตถุดิบ</a:t>
            </a:r>
            <a:endParaRPr lang="th-TH" sz="2000" dirty="0"/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rot="5400000">
            <a:off x="5724128" y="5229200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ลูกศรเชื่อมต่อแบบตรง 29"/>
          <p:cNvCxnSpPr>
            <a:endCxn id="6" idx="1"/>
          </p:cNvCxnSpPr>
          <p:nvPr/>
        </p:nvCxnSpPr>
        <p:spPr>
          <a:xfrm>
            <a:off x="2987824" y="278092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1115616" y="285293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4716016" y="278092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>
            <a:off x="4211960" y="4077072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ลูกศรเชื่อมต่อแบบตรง 50"/>
          <p:cNvCxnSpPr/>
          <p:nvPr/>
        </p:nvCxnSpPr>
        <p:spPr>
          <a:xfrm>
            <a:off x="5868144" y="170080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/>
          <p:nvPr/>
        </p:nvCxnSpPr>
        <p:spPr>
          <a:xfrm>
            <a:off x="6012160" y="4077072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ลูกศรเชื่อมต่อแบบตรง 55"/>
          <p:cNvCxnSpPr/>
          <p:nvPr/>
        </p:nvCxnSpPr>
        <p:spPr>
          <a:xfrm rot="16200000" flipH="1">
            <a:off x="2339752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rot="10800000">
            <a:off x="4644008" y="3140968"/>
            <a:ext cx="208823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ตัวเชื่อมต่อตรง 62"/>
          <p:cNvCxnSpPr/>
          <p:nvPr/>
        </p:nvCxnSpPr>
        <p:spPr>
          <a:xfrm rot="5400000">
            <a:off x="4644008" y="486916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endCxn id="26" idx="1"/>
          </p:cNvCxnSpPr>
          <p:nvPr/>
        </p:nvCxnSpPr>
        <p:spPr>
          <a:xfrm>
            <a:off x="5004048" y="522920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ลูกศรเชื่อมต่อแบบตรง 66"/>
          <p:cNvCxnSpPr>
            <a:stCxn id="11" idx="0"/>
          </p:cNvCxnSpPr>
          <p:nvPr/>
        </p:nvCxnSpPr>
        <p:spPr>
          <a:xfrm rot="16200000" flipV="1">
            <a:off x="1133618" y="405907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/>
          <p:nvPr/>
        </p:nvCxnSpPr>
        <p:spPr>
          <a:xfrm rot="16200000" flipV="1">
            <a:off x="2555776" y="3284984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ลูกศรเชื่อมต่อแบบตรง 70"/>
          <p:cNvCxnSpPr>
            <a:stCxn id="7" idx="1"/>
          </p:cNvCxnSpPr>
          <p:nvPr/>
        </p:nvCxnSpPr>
        <p:spPr>
          <a:xfrm rot="10800000" flipV="1">
            <a:off x="2339752" y="1196752"/>
            <a:ext cx="93610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ลูกศรเชื่อมต่อแบบตรง 79"/>
          <p:cNvCxnSpPr>
            <a:endCxn id="7" idx="3"/>
          </p:cNvCxnSpPr>
          <p:nvPr/>
        </p:nvCxnSpPr>
        <p:spPr>
          <a:xfrm rot="10800000">
            <a:off x="4499992" y="119675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ลูกศรเชื่อมต่อแบบตรง 81"/>
          <p:cNvCxnSpPr/>
          <p:nvPr/>
        </p:nvCxnSpPr>
        <p:spPr>
          <a:xfrm flipV="1">
            <a:off x="4572000" y="206084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115616" y="2060848"/>
            <a:ext cx="7920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Order </a:t>
            </a:r>
            <a:r>
              <a:rPr lang="th-TH" sz="1400" b="1" dirty="0" smtClean="0"/>
              <a:t>ประวัติลูกค้า</a:t>
            </a:r>
            <a:endParaRPr lang="th-TH" sz="14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987824" y="2204864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987824" y="249289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ยอดขาย</a:t>
            </a:r>
            <a:endParaRPr lang="th-TH" sz="16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644008" y="242088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7" name="TextBox 86"/>
          <p:cNvSpPr txBox="1"/>
          <p:nvPr/>
        </p:nvSpPr>
        <p:spPr>
          <a:xfrm rot="19441545">
            <a:off x="4017533" y="1935998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งบการเงิน</a:t>
            </a:r>
            <a:endParaRPr lang="th-TH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5724128" y="126876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แผนการเงิน</a:t>
            </a:r>
            <a:endParaRPr lang="th-TH" sz="1600" b="1" dirty="0"/>
          </a:p>
        </p:txBody>
      </p:sp>
      <p:sp>
        <p:nvSpPr>
          <p:cNvPr id="89" name="TextBox 88"/>
          <p:cNvSpPr txBox="1"/>
          <p:nvPr/>
        </p:nvSpPr>
        <p:spPr>
          <a:xfrm rot="941398">
            <a:off x="4998659" y="3200600"/>
            <a:ext cx="1897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ค่าใช้จ่ายในการซื้อวัตถุดิบ</a:t>
            </a:r>
            <a:endParaRPr lang="th-TH" sz="1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143372" y="335756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ข้อมูลการชำรุด</a:t>
            </a:r>
            <a:endParaRPr lang="th-TH" sz="1600" dirty="0"/>
          </a:p>
        </p:txBody>
      </p:sp>
      <p:sp>
        <p:nvSpPr>
          <p:cNvPr id="92" name="TextBox 91"/>
          <p:cNvSpPr txBox="1"/>
          <p:nvPr/>
        </p:nvSpPr>
        <p:spPr>
          <a:xfrm>
            <a:off x="6012160" y="4293096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วัตถุดิบที่ขาด</a:t>
            </a:r>
            <a:endParaRPr lang="th-TH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6012160" y="458112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แสดงยอดค่าใช้จ่ายในการซ่อมบำรุง</a:t>
            </a:r>
            <a:endParaRPr lang="th-TH" sz="1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1259632" y="371703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Order </a:t>
            </a:r>
            <a:r>
              <a:rPr lang="th-TH" sz="1600" b="1" dirty="0" smtClean="0"/>
              <a:t>อาหาร</a:t>
            </a:r>
            <a:endParaRPr lang="th-TH" sz="1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2051720" y="3645024"/>
            <a:ext cx="576064" cy="108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ยอดชำระค่าอาหาร</a:t>
            </a:r>
            <a:endParaRPr lang="th-TH" sz="1600" b="1" dirty="0"/>
          </a:p>
        </p:txBody>
      </p:sp>
      <p:sp>
        <p:nvSpPr>
          <p:cNvPr id="96" name="TextBox 95"/>
          <p:cNvSpPr txBox="1"/>
          <p:nvPr/>
        </p:nvSpPr>
        <p:spPr>
          <a:xfrm rot="7796488" flipV="1">
            <a:off x="1730454" y="124676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แผนการขายและการตลาด,โปรโมชั่น</a:t>
            </a:r>
            <a:endParaRPr lang="th-TH" sz="1600" b="1" dirty="0"/>
          </a:p>
        </p:txBody>
      </p:sp>
      <p:sp>
        <p:nvSpPr>
          <p:cNvPr id="97" name="สี่เหลี่ยมผืนผ้า 96"/>
          <p:cNvSpPr/>
          <p:nvPr/>
        </p:nvSpPr>
        <p:spPr>
          <a:xfrm rot="1534319">
            <a:off x="4401458" y="803753"/>
            <a:ext cx="1648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/>
              <a:t>แนวทางการดำเนินงานของรี</a:t>
            </a:r>
            <a:r>
              <a:rPr lang="th-TH" sz="1600" b="1" dirty="0" err="1" smtClean="0"/>
              <a:t>สอร์ท</a:t>
            </a:r>
            <a:endParaRPr lang="th-TH" sz="1600" b="1" dirty="0"/>
          </a:p>
        </p:txBody>
      </p:sp>
      <p:sp>
        <p:nvSpPr>
          <p:cNvPr id="98" name="TextBox 97"/>
          <p:cNvSpPr txBox="1"/>
          <p:nvPr/>
        </p:nvSpPr>
        <p:spPr>
          <a:xfrm rot="3856930">
            <a:off x="2465073" y="3373428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ข้อมูลห้องพัก</a:t>
            </a:r>
            <a:endParaRPr lang="th-TH" sz="1600" b="1" dirty="0"/>
          </a:p>
        </p:txBody>
      </p:sp>
      <p:sp>
        <p:nvSpPr>
          <p:cNvPr id="99" name="TextBox 98"/>
          <p:cNvSpPr txBox="1"/>
          <p:nvPr/>
        </p:nvSpPr>
        <p:spPr>
          <a:xfrm rot="14764638">
            <a:off x="1772579" y="3344819"/>
            <a:ext cx="1286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/>
              <a:t>แจ้งข้อมูลห้องพัก</a:t>
            </a:r>
            <a:endParaRPr lang="th-TH" sz="1600" b="1" dirty="0"/>
          </a:p>
        </p:txBody>
      </p:sp>
      <p:cxnSp>
        <p:nvCxnSpPr>
          <p:cNvPr id="55" name="ลูกศรเชื่อมต่อแบบตรง 54"/>
          <p:cNvCxnSpPr/>
          <p:nvPr/>
        </p:nvCxnSpPr>
        <p:spPr>
          <a:xfrm rot="5400000">
            <a:off x="929456" y="4071942"/>
            <a:ext cx="185659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3116"/>
            <a:ext cx="2857520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</a:t>
            </a:r>
            <a:r>
              <a:rPr lang="en-US" dirty="0" smtClean="0"/>
              <a:t>usiness  use  Process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285720" y="285728"/>
            <a:ext cx="1033971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8" name="Rectangle 7"/>
          <p:cNvSpPr/>
          <p:nvPr/>
        </p:nvSpPr>
        <p:spPr>
          <a:xfrm>
            <a:off x="285720" y="5715016"/>
            <a:ext cx="1000132" cy="760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ธนาคาร</a:t>
            </a:r>
            <a:endParaRPr lang="th-TH" dirty="0"/>
          </a:p>
        </p:txBody>
      </p:sp>
      <p:sp>
        <p:nvSpPr>
          <p:cNvPr id="9" name="Rectangle 8"/>
          <p:cNvSpPr/>
          <p:nvPr/>
        </p:nvSpPr>
        <p:spPr>
          <a:xfrm>
            <a:off x="7643834" y="428604"/>
            <a:ext cx="1214446" cy="92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vendor</a:t>
            </a:r>
            <a:endParaRPr lang="th-TH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00034" y="3785680"/>
            <a:ext cx="2643206" cy="209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28794" y="785794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ประวัติ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      Invoice</a:t>
            </a:r>
            <a:endParaRPr lang="th-TH" sz="18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cxnSp>
        <p:nvCxnSpPr>
          <p:cNvPr id="26" name="Straight Connector 25"/>
          <p:cNvCxnSpPr>
            <a:stCxn id="7" idx="3"/>
          </p:cNvCxnSpPr>
          <p:nvPr/>
        </p:nvCxnSpPr>
        <p:spPr>
          <a:xfrm>
            <a:off x="1319691" y="714356"/>
            <a:ext cx="2752243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3357554" y="1428736"/>
            <a:ext cx="1428760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3071802" y="3143248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428596" y="3214686"/>
            <a:ext cx="2571768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-607255" y="2178835"/>
            <a:ext cx="2071702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00034" y="221455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รายละเอียดคำสั่งซื้อ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รายละเอียดค่าใช้จ่าย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โปรโมชั่น</a:t>
            </a:r>
            <a:endParaRPr lang="th-TH" sz="1800" b="1" dirty="0">
              <a:solidFill>
                <a:srgbClr val="FFFF00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5400000">
            <a:off x="-464379" y="4750603"/>
            <a:ext cx="192882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357290" y="6215082"/>
            <a:ext cx="2857520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3428992" y="5429264"/>
            <a:ext cx="157163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9" idx="2"/>
            <a:endCxn id="9" idx="2"/>
          </p:cNvCxnSpPr>
          <p:nvPr/>
        </p:nvCxnSpPr>
        <p:spPr>
          <a:xfrm rot="5400000">
            <a:off x="8251057" y="1351583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>
            <a:off x="5643570" y="785794"/>
            <a:ext cx="1928826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>
            <a:off x="5000628" y="1428736"/>
            <a:ext cx="1285884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000760" y="3571876"/>
            <a:ext cx="2357454" cy="158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7215206" y="2500306"/>
            <a:ext cx="228601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42910" y="4000504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ความน่าเชื่อถือ</a:t>
            </a:r>
          </a:p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เงินหมุนเวียน</a:t>
            </a:r>
          </a:p>
          <a:p>
            <a:pPr>
              <a:buFont typeface="Arial" pitchFamily="34" charset="0"/>
              <a:buChar char="•"/>
            </a:pP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00166" y="514351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          เงินทุน</a:t>
            </a:r>
          </a:p>
          <a:p>
            <a:pPr algn="r">
              <a:buFont typeface="Arial" pitchFamily="34" charset="0"/>
              <a:buChar char="•"/>
            </a:pPr>
            <a:r>
              <a:rPr lang="th-TH" sz="2000" b="1" dirty="0" smtClean="0">
                <a:solidFill>
                  <a:srgbClr val="FFFF00"/>
                </a:solidFill>
              </a:rPr>
              <a:t>แสดงบัญชีรายรับรายจ่าย</a:t>
            </a:r>
            <a:endParaRPr lang="th-TH" sz="2000" b="1" dirty="0">
              <a:solidFill>
                <a:srgbClr val="FFFF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15008" y="857232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แสดงรายละเอียดการจ่ายเงิน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86512" y="2643182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  คำสั่งซื้อสินค้า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FFFF00"/>
                </a:solidFill>
              </a:rPr>
              <a:t>           ปริมาณการสั่งซื้อ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00"/>
                </a:solidFill>
              </a:rPr>
              <a:t>                   Invoice</a:t>
            </a:r>
            <a:endParaRPr lang="th-TH" sz="1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85852" y="2000240"/>
            <a:ext cx="7715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</a:rPr>
              <a:t>		</a:t>
            </a:r>
            <a:endParaRPr lang="en-US" sz="1800" b="1" dirty="0"/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r>
              <a:rPr lang="en-US" sz="1800" b="1" dirty="0"/>
              <a:t> </a:t>
            </a:r>
          </a:p>
          <a:p>
            <a:pPr algn="r"/>
            <a:endParaRPr lang="th-TH" sz="1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3000396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1.  แผนกบริหาร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บริหารจัดการงานในรี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วางแผนการปฏิบัติงาน</a:t>
            </a:r>
            <a:endParaRPr lang="th-TH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500174"/>
            <a:ext cx="442915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2. แผนกการบัญชี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ทำบันทึกรายรับ/รายจ่าย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สรุปและทำรายงานให้แผนกบริหารรับทราบ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714620"/>
            <a:ext cx="2786082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3.แผนกต้อนรับ , แคชเชียร์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ต้อนรับลูกค้า 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จัดห้องพัก/เก็บค่าบริการ</a:t>
            </a:r>
            <a:endParaRPr lang="th-TH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3643314"/>
            <a:ext cx="500066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4.  แผนกแม่บ้าน , ดูแลความปลอดภัย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ทำความสะอาดห้องและบริเวณทั้งหมดภายในรี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รักษาความปลอดภัยบริเวณรอบ ๆ 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4714884"/>
            <a:ext cx="392905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5.  แผนกซ่อมบำรุง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ซ่อมแซมสิ่งต่าง ๆ ที่ชำรุดภายในรี</a:t>
            </a:r>
            <a:r>
              <a:rPr lang="th-TH" sz="2000" b="1" dirty="0" err="1" smtClean="0"/>
              <a:t>สอร์ท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857232"/>
            <a:ext cx="428628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6.  แผนกอาหาร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th-TH" sz="2000" b="1" dirty="0" smtClean="0"/>
              <a:t>ให้บริการอาหารและเครื่องดื่มต่าง ๆ แก่ลูกค้า</a:t>
            </a:r>
            <a:endParaRPr lang="en-US" sz="2000" b="1" dirty="0" smtClean="0"/>
          </a:p>
          <a:p>
            <a:endParaRPr lang="th-TH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2500306"/>
            <a:ext cx="4214842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</a:rPr>
              <a:t>7.  แผนกการขายและการตลาด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วางแผนประชาสัมพันธ์และโป</a:t>
            </a:r>
            <a:r>
              <a:rPr lang="th-TH" sz="2000" b="1" dirty="0" err="1" smtClean="0"/>
              <a:t>รโมท</a:t>
            </a:r>
            <a:r>
              <a:rPr lang="th-TH" sz="2000" b="1" dirty="0" smtClean="0"/>
              <a:t>รี</a:t>
            </a:r>
            <a:r>
              <a:rPr lang="th-TH" sz="2000" b="1" dirty="0" err="1" smtClean="0"/>
              <a:t>สอร์ทข</a:t>
            </a:r>
            <a:r>
              <a:rPr lang="th-TH" sz="2000" b="1" dirty="0" smtClean="0"/>
              <a:t>องเรา</a:t>
            </a:r>
            <a:endParaRPr lang="en-US" sz="2000" b="1" dirty="0" smtClean="0"/>
          </a:p>
          <a:p>
            <a:pPr lvl="0">
              <a:buFont typeface="Arial" pitchFamily="34" charset="0"/>
              <a:buChar char="•"/>
            </a:pPr>
            <a:r>
              <a:rPr lang="th-TH" sz="2000" b="1" dirty="0" smtClean="0"/>
              <a:t>จัดหาโปรโมชั่นดึงดูดลูกค้าให้มาใช้บริการ</a:t>
            </a:r>
          </a:p>
          <a:p>
            <a:endParaRPr lang="th-TH" sz="2000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214778" y="0"/>
            <a:ext cx="49292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Resort……..</a:t>
            </a:r>
            <a:endParaRPr lang="th-TH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1071546"/>
            <a:ext cx="3571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Process 1….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</a:p>
          <a:p>
            <a:pPr algn="ctr"/>
            <a:r>
              <a:rPr lang="th-TH" dirty="0" smtClean="0"/>
              <a:t>ตรวจสอบ,วางแผน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endParaRPr lang="th-TH" dirty="0"/>
          </a:p>
        </p:txBody>
      </p:sp>
      <p:cxnSp>
        <p:nvCxnSpPr>
          <p:cNvPr id="19" name="Straight Arrow Connector 18"/>
          <p:cNvCxnSpPr>
            <a:stCxn id="10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ฐานข้อมูลแผน</a:t>
            </a:r>
            <a:endParaRPr lang="th-TH" dirty="0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6930248" y="3499644"/>
            <a:ext cx="57150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85984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715008" y="271462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แผนการเงิน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ฝ่ายบัญชี</a:t>
            </a:r>
          </a:p>
          <a:p>
            <a:pPr algn="ctr"/>
            <a:r>
              <a:rPr lang="th-TH" dirty="0" smtClean="0"/>
              <a:t>คำนวณ,จัดเก็บงบการเงิน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ฝ่ายต้อนรับและแคชเชียร์</a:t>
            </a:r>
            <a:endParaRPr lang="th-TH" dirty="0"/>
          </a:p>
        </p:txBody>
      </p:sp>
      <p:cxnSp>
        <p:nvCxnSpPr>
          <p:cNvPr id="7" name="Straight Arrow Connector 6"/>
          <p:cNvCxnSpPr>
            <a:stCxn id="6" idx="3"/>
          </p:cNvCxnSpPr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929422" y="3214686"/>
            <a:ext cx="2214578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แผนการเงิน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278605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ยอดขาย</a:t>
            </a:r>
            <a:endParaRPr lang="th-TH" sz="2400" dirty="0"/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6929454" y="3500438"/>
            <a:ext cx="57150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285984" y="500042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2…..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ต้อนรับและแคชเชียร์</a:t>
            </a:r>
          </a:p>
          <a:p>
            <a:pPr algn="ctr"/>
            <a:r>
              <a:rPr lang="th-TH" sz="1800" dirty="0" smtClean="0"/>
              <a:t>ต้อนรับลูกค้า,จัดออร์เดอร์,ออกใบเสร็จ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3…..</a:t>
            </a:r>
            <a:endParaRPr lang="th-TH" dirty="0"/>
          </a:p>
        </p:txBody>
      </p:sp>
      <p:sp>
        <p:nvSpPr>
          <p:cNvPr id="10" name="Rectangle 9"/>
          <p:cNvSpPr/>
          <p:nvPr/>
        </p:nvSpPr>
        <p:spPr>
          <a:xfrm>
            <a:off x="857224" y="2571744"/>
            <a:ext cx="1214446" cy="27860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250030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</a:p>
          <a:p>
            <a:r>
              <a:rPr lang="th-TH" sz="1800" dirty="0" smtClean="0"/>
              <a:t>ประวัติลูกค้า</a:t>
            </a:r>
            <a:endParaRPr lang="th-TH" sz="1800" dirty="0"/>
          </a:p>
        </p:txBody>
      </p:sp>
      <p:sp>
        <p:nvSpPr>
          <p:cNvPr id="12" name="Rounded Rectangle 11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ฝ่ายบัญชี</a:t>
            </a:r>
            <a:endParaRPr lang="th-TH" sz="1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278605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งบการเงิน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86016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แผนกแม่บ้านและรักษาความปลอดภัย</a:t>
            </a:r>
          </a:p>
          <a:p>
            <a:pPr algn="ctr"/>
            <a:r>
              <a:rPr lang="th-TH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ทำความสะอาดห้องพักและบริเวณโดยรอบ, รักษาความปลอดภัยให้แก่ลูกค้าและพนักงาน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4…..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ฝ่ายซ่อมบำรุง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57158" y="2928934"/>
            <a:ext cx="1714512" cy="11614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ฝ่ายต้อนรับและแคชเชียร์</a:t>
            </a:r>
            <a:endParaRPr lang="th-TH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235743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ข้อมูลห้องพัก</a:t>
            </a:r>
            <a:endParaRPr lang="th-TH" sz="20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643570" y="3500438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86446" y="2428868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ข้อมูลการชำรุด</a:t>
            </a:r>
            <a:endParaRPr lang="th-TH" sz="2000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>
            <a:off x="2071670" y="407194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00166" y="428625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แจ้งข้อมูลห้องพัก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FF00"/>
                </a:solidFill>
              </a:rPr>
              <a:t>ฝ่ายซ่อมบำรุง</a:t>
            </a:r>
          </a:p>
          <a:p>
            <a:pPr algn="ctr"/>
            <a:r>
              <a:rPr lang="th-TH" sz="2400" dirty="0" smtClean="0"/>
              <a:t>ซ่อมแซมการชำรุดเสียหาย,บำรุงรักษาทรัพยากรต่างๆ</a:t>
            </a:r>
            <a:endParaRPr lang="th-TH" sz="1800" dirty="0" smtClean="0"/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5…..</a:t>
            </a:r>
            <a:endParaRPr lang="th-TH" dirty="0"/>
          </a:p>
        </p:txBody>
      </p:sp>
      <p:sp>
        <p:nvSpPr>
          <p:cNvPr id="9" name="Rounded Rectangle 8"/>
          <p:cNvSpPr/>
          <p:nvPr/>
        </p:nvSpPr>
        <p:spPr>
          <a:xfrm>
            <a:off x="7000892" y="2928934"/>
            <a:ext cx="1633550" cy="100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ฝ่ายจัดซื้อ</a:t>
            </a:r>
            <a:endParaRPr lang="th-TH" sz="1800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0" y="2857496"/>
            <a:ext cx="1714480" cy="11614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ฝ่ายแม่บ้าน,ฝ่ายแคชเชียร์</a:t>
            </a:r>
            <a:endParaRPr lang="th-TH" sz="1800" dirty="0" smtClean="0"/>
          </a:p>
        </p:txBody>
      </p:sp>
      <p:cxnSp>
        <p:nvCxnSpPr>
          <p:cNvPr id="17" name="Straight Arrow Connector 16"/>
          <p:cNvCxnSpPr>
            <a:stCxn id="10" idx="3"/>
            <a:endCxn id="4" idx="1"/>
          </p:cNvCxnSpPr>
          <p:nvPr/>
        </p:nvCxnSpPr>
        <p:spPr>
          <a:xfrm>
            <a:off x="1714480" y="3438207"/>
            <a:ext cx="1714512" cy="2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43042" y="257174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ข้อมูลการชำรุดเสียหาย</a:t>
            </a:r>
            <a:endParaRPr lang="th-TH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5008" y="2500306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แสดงยอดค่าใช้จ่ายในการซ่อมบำรุง</a:t>
            </a:r>
            <a:endParaRPr lang="th-TH" sz="2000" dirty="0"/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4214810" y="4786322"/>
            <a:ext cx="1000132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714876" y="528638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000760" y="5000636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วัตถุดิบ</a:t>
            </a:r>
            <a:endParaRPr lang="th-TH" dirty="0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5857560" y="5428794"/>
            <a:ext cx="858050" cy="17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8992" y="2714620"/>
            <a:ext cx="221457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C000"/>
                </a:solidFill>
              </a:rPr>
              <a:t>ฝ่ายอาหาร</a:t>
            </a:r>
          </a:p>
          <a:p>
            <a:pPr algn="ctr"/>
            <a:r>
              <a:rPr lang="th-TH" sz="2400" dirty="0" smtClean="0"/>
              <a:t>ให้บริการอาหารและเครื่องดื่มแก่ลูกค้า</a:t>
            </a:r>
            <a:endParaRPr lang="th-TH" sz="1800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071670" y="3500438"/>
            <a:ext cx="1357322" cy="9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5643570" y="3464719"/>
            <a:ext cx="135732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5984" y="642918"/>
            <a:ext cx="392909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 6…..</a:t>
            </a:r>
            <a:endParaRPr lang="th-TH" dirty="0"/>
          </a:p>
        </p:txBody>
      </p:sp>
      <p:sp>
        <p:nvSpPr>
          <p:cNvPr id="10" name="Rounded Rectangle 9"/>
          <p:cNvSpPr/>
          <p:nvPr/>
        </p:nvSpPr>
        <p:spPr>
          <a:xfrm>
            <a:off x="285720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264318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Order</a:t>
            </a:r>
            <a:r>
              <a:rPr lang="en-US" sz="2400" dirty="0" smtClean="0"/>
              <a:t> </a:t>
            </a:r>
            <a:r>
              <a:rPr lang="th-TH" sz="2400" dirty="0" smtClean="0"/>
              <a:t>อาหาร</a:t>
            </a:r>
            <a:endParaRPr lang="th-TH" sz="2400" dirty="0"/>
          </a:p>
        </p:txBody>
      </p:sp>
      <p:sp>
        <p:nvSpPr>
          <p:cNvPr id="14" name="Rounded Rectangle 13"/>
          <p:cNvSpPr/>
          <p:nvPr/>
        </p:nvSpPr>
        <p:spPr>
          <a:xfrm>
            <a:off x="7000892" y="2857496"/>
            <a:ext cx="168729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ฝ่ายต้อนรับและแคชเชียร์</a:t>
            </a:r>
            <a:endParaRPr lang="th-TH" sz="1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643570" y="2428868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ยอดการชำระค่าอาหาร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459</Words>
  <Application>Microsoft Office PowerPoint</Application>
  <PresentationFormat>นำเสนอทางหน้าจอ (4:3)</PresentationFormat>
  <Paragraphs>134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Office Theme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admin</cp:lastModifiedBy>
  <cp:revision>17</cp:revision>
  <dcterms:created xsi:type="dcterms:W3CDTF">2011-06-23T02:40:25Z</dcterms:created>
  <dcterms:modified xsi:type="dcterms:W3CDTF">2011-06-29T10:59:42Z</dcterms:modified>
</cp:coreProperties>
</file>